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2" r:id="rId1"/>
  </p:sldMasterIdLst>
  <p:sldIdLst>
    <p:sldId id="280" r:id="rId2"/>
    <p:sldId id="273" r:id="rId3"/>
    <p:sldId id="284" r:id="rId4"/>
    <p:sldId id="285" r:id="rId5"/>
    <p:sldId id="286" r:id="rId6"/>
    <p:sldId id="272" r:id="rId7"/>
    <p:sldId id="282" r:id="rId8"/>
    <p:sldId id="274" r:id="rId9"/>
    <p:sldId id="279" r:id="rId10"/>
    <p:sldId id="281" r:id="rId11"/>
    <p:sldId id="277" r:id="rId12"/>
    <p:sldId id="267" r:id="rId13"/>
    <p:sldId id="27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56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69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53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2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38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711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66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8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78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578FF-84DF-449D-BF4B-6D6E282BDC49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2D72-B68A-474B-8DC7-CADAE5E2C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5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4596" y="642551"/>
            <a:ext cx="6203090" cy="5535827"/>
          </a:xfrm>
        </p:spPr>
        <p:txBody>
          <a:bodyPr>
            <a:noAutofit/>
          </a:bodyPr>
          <a:lstStyle/>
          <a:p>
            <a:r>
              <a:rPr lang="ru-RU" sz="3000" b="1" dirty="0" err="1"/>
              <a:t>Камеков</a:t>
            </a:r>
            <a:r>
              <a:rPr lang="ru-RU" sz="3000" b="1" dirty="0"/>
              <a:t> </a:t>
            </a:r>
            <a:r>
              <a:rPr lang="ru-RU" sz="3000" b="1" dirty="0" err="1"/>
              <a:t>Азиз</a:t>
            </a:r>
            <a:r>
              <a:rPr lang="ru-RU" sz="3000" b="1" dirty="0"/>
              <a:t> </a:t>
            </a:r>
            <a:r>
              <a:rPr lang="ru-RU" sz="3000" b="1" dirty="0" err="1"/>
              <a:t>Бахтиярович</a:t>
            </a:r>
            <a:r>
              <a:rPr lang="ru-RU" sz="3000" b="1" dirty="0"/>
              <a:t/>
            </a:r>
            <a:br>
              <a:rPr lang="ru-RU" sz="3000" b="1" dirty="0"/>
            </a:br>
            <a:r>
              <a:rPr lang="ru-RU" sz="1600" dirty="0"/>
              <a:t>Генеральный директор </a:t>
            </a:r>
            <a:r>
              <a:rPr lang="en-US" sz="1600" dirty="0"/>
              <a:t>SNG </a:t>
            </a:r>
            <a:r>
              <a:rPr lang="en-US" sz="1600" dirty="0" smtClean="0"/>
              <a:t>TRADE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С 2008 года я живу в Китае, закончил </a:t>
            </a:r>
            <a:r>
              <a:rPr lang="ru-RU" sz="1600" dirty="0" smtClean="0"/>
              <a:t>Пекинский университет экономики и бизнеса </a:t>
            </a:r>
            <a:r>
              <a:rPr lang="en-US" sz="1600" dirty="0" smtClean="0"/>
              <a:t>UIBE.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Отлично </a:t>
            </a:r>
            <a:r>
              <a:rPr lang="ru-RU" sz="1600" dirty="0"/>
              <a:t>понимаю менталитет и культуру Китая, что очень быстро помогает решать все вопросы и принимать правильные решения. </a:t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Команда </a:t>
            </a:r>
            <a:r>
              <a:rPr lang="ru-RU" sz="1600" dirty="0"/>
              <a:t>профессионалов в сфере логистики, закупа, производства товаров приложат максимум усилий по предоставлению качественных услуг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Instagram</a:t>
            </a:r>
            <a:r>
              <a:rPr lang="en-US" sz="1600" dirty="0"/>
              <a:t>: </a:t>
            </a:r>
            <a:r>
              <a:rPr lang="en-US" sz="1600" dirty="0" err="1"/>
              <a:t>kamekov</a:t>
            </a:r>
            <a:r>
              <a:rPr lang="ru-RU" sz="1600" dirty="0"/>
              <a:t>.</a:t>
            </a:r>
            <a:r>
              <a:rPr lang="en-US" sz="1600" dirty="0"/>
              <a:t>life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3" y="1103558"/>
            <a:ext cx="4366365" cy="436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7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537" y="354228"/>
            <a:ext cx="10576429" cy="5931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 компании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211" y="1235230"/>
            <a:ext cx="10464371" cy="2833816"/>
          </a:xfrm>
        </p:spPr>
        <p:txBody>
          <a:bodyPr>
            <a:normAutofit/>
          </a:bodyPr>
          <a:lstStyle/>
          <a:p>
            <a:pPr lvl="0"/>
            <a:r>
              <a:rPr lang="ru-RU" sz="1600" dirty="0" smtClean="0"/>
              <a:t>Наша </a:t>
            </a:r>
            <a:r>
              <a:rPr lang="ru-RU" sz="1600" dirty="0"/>
              <a:t>компания является зарегистрированной и действующей по законодательству </a:t>
            </a:r>
            <a:r>
              <a:rPr lang="ru-RU" sz="1600" dirty="0" smtClean="0"/>
              <a:t>КНР.</a:t>
            </a:r>
          </a:p>
          <a:p>
            <a:pPr lvl="0"/>
            <a:r>
              <a:rPr lang="ru-RU" sz="1600" dirty="0" smtClean="0"/>
              <a:t>Имеем </a:t>
            </a:r>
            <a:r>
              <a:rPr lang="ru-RU" sz="1600" dirty="0"/>
              <a:t>лицензию на импортно-экспортную деятельность. </a:t>
            </a:r>
          </a:p>
          <a:p>
            <a:pPr lvl="0"/>
            <a:r>
              <a:rPr lang="ru-RU" sz="1600" dirty="0"/>
              <a:t>Головной офис находится в Китае.</a:t>
            </a:r>
          </a:p>
          <a:p>
            <a:pPr lvl="0"/>
            <a:r>
              <a:rPr lang="ru-RU" sz="1600" dirty="0"/>
              <a:t>Мы работаем с клиентами из России, Казахстана, Киргизии, Украины. Самым важным для нас всегда будет добиться результата, который хочет получить наш клиент.</a:t>
            </a:r>
          </a:p>
          <a:p>
            <a:endParaRPr lang="ru-RU" sz="16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79" y="3278561"/>
            <a:ext cx="5348817" cy="3139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670" y="3278561"/>
            <a:ext cx="5161877" cy="313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5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584" y="282746"/>
            <a:ext cx="10515600" cy="1325563"/>
          </a:xfrm>
        </p:spPr>
        <p:txBody>
          <a:bodyPr/>
          <a:lstStyle/>
          <a:p>
            <a:pPr algn="ctr"/>
            <a:r>
              <a:rPr lang="ru-RU" b="1" dirty="0"/>
              <a:t>Наши ценности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995" y="1825625"/>
            <a:ext cx="11180805" cy="4945878"/>
          </a:xfrm>
        </p:spPr>
        <p:txBody>
          <a:bodyPr>
            <a:normAutofit/>
          </a:bodyPr>
          <a:lstStyle/>
          <a:p>
            <a:r>
              <a:rPr lang="ru-RU" sz="2000" dirty="0"/>
              <a:t>Строить открытые и честные отношения</a:t>
            </a:r>
          </a:p>
          <a:p>
            <a:r>
              <a:rPr lang="ru-RU" sz="2000" dirty="0"/>
              <a:t>WIN </a:t>
            </a:r>
            <a:r>
              <a:rPr lang="ru-RU" sz="2000" dirty="0" err="1"/>
              <a:t>WIN</a:t>
            </a:r>
            <a:r>
              <a:rPr lang="ru-RU" sz="2000" dirty="0"/>
              <a:t> </a:t>
            </a:r>
          </a:p>
          <a:p>
            <a:r>
              <a:rPr lang="ru-RU" sz="2000" dirty="0"/>
              <a:t>Доведение до результата </a:t>
            </a:r>
          </a:p>
          <a:p>
            <a:r>
              <a:rPr lang="ru-RU" sz="2000" dirty="0"/>
              <a:t>Обмен с превышением</a:t>
            </a:r>
          </a:p>
          <a:p>
            <a:r>
              <a:rPr lang="ru-RU" sz="2000" dirty="0"/>
              <a:t>Рост компании и личностный </a:t>
            </a:r>
            <a:r>
              <a:rPr lang="ru-RU" sz="2000" dirty="0" smtClean="0"/>
              <a:t>рост</a:t>
            </a:r>
            <a:endParaRPr lang="ru-RU" sz="2000" dirty="0"/>
          </a:p>
          <a:p>
            <a:r>
              <a:rPr lang="ru-RU" sz="2000" dirty="0"/>
              <a:t>Постоянное обучение </a:t>
            </a:r>
          </a:p>
          <a:p>
            <a:r>
              <a:rPr lang="ru-RU" sz="2000" dirty="0"/>
              <a:t>Достижение невозможного</a:t>
            </a:r>
          </a:p>
          <a:p>
            <a:r>
              <a:rPr lang="ru-RU" sz="2000" dirty="0"/>
              <a:t>Отсутствие страха совершить </a:t>
            </a:r>
            <a:r>
              <a:rPr lang="ru-RU" sz="2000" dirty="0" smtClean="0"/>
              <a:t>ошибку</a:t>
            </a:r>
            <a:endParaRPr lang="ru-RU" sz="2000" dirty="0"/>
          </a:p>
          <a:p>
            <a:r>
              <a:rPr lang="ru-RU" sz="2000" dirty="0"/>
              <a:t>Готовность </a:t>
            </a:r>
            <a:r>
              <a:rPr lang="ru-RU" sz="2000" dirty="0" smtClean="0"/>
              <a:t>меняться</a:t>
            </a:r>
            <a:endParaRPr lang="ru-RU" sz="2000" dirty="0"/>
          </a:p>
          <a:p>
            <a:r>
              <a:rPr lang="ru-RU" sz="2000" dirty="0" err="1"/>
              <a:t>Экспертность</a:t>
            </a:r>
            <a:r>
              <a:rPr lang="ru-RU" sz="2000" dirty="0"/>
              <a:t>  и </a:t>
            </a:r>
            <a:r>
              <a:rPr lang="ru-RU" sz="2000" dirty="0" err="1"/>
              <a:t>персональность</a:t>
            </a:r>
            <a:r>
              <a:rPr lang="ru-RU" sz="2000" dirty="0"/>
              <a:t>. Поиск наилучшего варианта и индивидуального </a:t>
            </a:r>
            <a:r>
              <a:rPr lang="ru-RU" sz="2000" dirty="0" smtClean="0"/>
              <a:t>решения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771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Миссия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Качественное предоставление услуг </a:t>
            </a:r>
            <a:r>
              <a:rPr lang="ru-RU" dirty="0" smtClean="0"/>
              <a:t>клиентам. Дать </a:t>
            </a:r>
            <a:r>
              <a:rPr lang="ru-RU" dirty="0"/>
              <a:t>понимание что бизнес с Китаем — это легко.</a:t>
            </a:r>
          </a:p>
          <a:p>
            <a:r>
              <a:rPr lang="ru-RU" dirty="0"/>
              <a:t>Помощь в </a:t>
            </a:r>
            <a:r>
              <a:rPr lang="ru-RU" dirty="0" smtClean="0"/>
              <a:t>развитии бизнеса </a:t>
            </a:r>
            <a:r>
              <a:rPr lang="ru-RU" dirty="0"/>
              <a:t>и увеличении прибыли для наших </a:t>
            </a:r>
            <a:r>
              <a:rPr lang="ru-RU" dirty="0" smtClean="0"/>
              <a:t>клиентов.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6558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dirty="0">
                <a:latin typeface="Comic Sans MS" panose="030F0702030302020204" pitchFamily="66" charset="0"/>
              </a:rPr>
              <a:t>Мы в цифрах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latin typeface="Comic Sans MS" panose="030F0702030302020204" pitchFamily="66" charset="0"/>
              </a:rPr>
              <a:t>180 </a:t>
            </a:r>
            <a:r>
              <a:rPr lang="ru-RU" dirty="0">
                <a:latin typeface="Comic Sans MS" panose="030F0702030302020204" pitchFamily="66" charset="0"/>
              </a:rPr>
              <a:t>п</a:t>
            </a:r>
            <a:r>
              <a:rPr lang="ru-RU" dirty="0" smtClean="0">
                <a:latin typeface="Comic Sans MS" panose="030F0702030302020204" pitchFamily="66" charset="0"/>
              </a:rPr>
              <a:t>остоянных клиентов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12 лет </a:t>
            </a:r>
            <a:r>
              <a:rPr lang="ru-RU" dirty="0">
                <a:latin typeface="Comic Sans MS" panose="030F0702030302020204" pitchFamily="66" charset="0"/>
              </a:rPr>
              <a:t>на </a:t>
            </a:r>
            <a:r>
              <a:rPr lang="ru-RU" dirty="0" smtClean="0">
                <a:latin typeface="Comic Sans MS" panose="030F0702030302020204" pitchFamily="66" charset="0"/>
              </a:rPr>
              <a:t>рынке</a:t>
            </a:r>
          </a:p>
          <a:p>
            <a:r>
              <a:rPr lang="ru-RU" dirty="0">
                <a:latin typeface="Comic Sans MS" panose="030F0702030302020204" pitchFamily="66" charset="0"/>
              </a:rPr>
              <a:t>Более 1000 тонн доставленного </a:t>
            </a:r>
            <a:r>
              <a:rPr lang="ru-RU" dirty="0" smtClean="0">
                <a:latin typeface="Comic Sans MS" panose="030F0702030302020204" pitchFamily="66" charset="0"/>
              </a:rPr>
              <a:t>груза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Более </a:t>
            </a:r>
            <a:r>
              <a:rPr lang="ru-RU" dirty="0">
                <a:latin typeface="Comic Sans MS" panose="030F0702030302020204" pitchFamily="66" charset="0"/>
              </a:rPr>
              <a:t>3</a:t>
            </a:r>
            <a:r>
              <a:rPr lang="ru-RU" dirty="0" smtClean="0">
                <a:latin typeface="Comic Sans MS" panose="030F0702030302020204" pitchFamily="66" charset="0"/>
              </a:rPr>
              <a:t>00 выездов </a:t>
            </a:r>
            <a:r>
              <a:rPr lang="ru-RU" dirty="0">
                <a:latin typeface="Comic Sans MS" panose="030F0702030302020204" pitchFamily="66" charset="0"/>
              </a:rPr>
              <a:t>на </a:t>
            </a:r>
            <a:r>
              <a:rPr lang="ru-RU" dirty="0" smtClean="0">
                <a:latin typeface="Comic Sans MS" panose="030F0702030302020204" pitchFamily="66" charset="0"/>
              </a:rPr>
              <a:t>фабрики</a:t>
            </a:r>
          </a:p>
          <a:p>
            <a:r>
              <a:rPr lang="ru-RU" dirty="0">
                <a:latin typeface="Comic Sans MS" panose="030F0702030302020204" pitchFamily="66" charset="0"/>
              </a:rPr>
              <a:t>Заказы более 10 млн </a:t>
            </a:r>
            <a:r>
              <a:rPr lang="ru-RU" dirty="0" smtClean="0">
                <a:latin typeface="Comic Sans MS" panose="030F0702030302020204" pitchFamily="66" charset="0"/>
              </a:rPr>
              <a:t>долларов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ru-RU" dirty="0" smtClean="0">
                <a:latin typeface="Comic Sans MS" panose="030F0702030302020204" pitchFamily="66" charset="0"/>
              </a:rPr>
              <a:t>Более </a:t>
            </a:r>
            <a:r>
              <a:rPr lang="ru-RU" smtClean="0">
                <a:latin typeface="Comic Sans MS" panose="030F0702030302020204" pitchFamily="66" charset="0"/>
              </a:rPr>
              <a:t>10000 заказов </a:t>
            </a:r>
            <a:endParaRPr lang="ru-RU" dirty="0">
              <a:latin typeface="Comic Sans MS" panose="030F0702030302020204" pitchFamily="66" charset="0"/>
            </a:endParaRPr>
          </a:p>
          <a:p>
            <a:endParaRPr lang="ru-RU" dirty="0" smtClean="0">
              <a:latin typeface="Comic Sans MS" panose="030F0702030302020204" pitchFamily="66" charset="0"/>
            </a:endParaRPr>
          </a:p>
          <a:p>
            <a:endParaRPr lang="ru-RU" dirty="0">
              <a:latin typeface="Comic Sans MS" panose="030F0702030302020204" pitchFamily="66" charset="0"/>
            </a:endParaRPr>
          </a:p>
          <a:p>
            <a:endParaRPr lang="ru-RU" dirty="0">
              <a:latin typeface="Comic Sans MS" panose="030F0702030302020204" pitchFamily="66" charset="0"/>
            </a:endParaRPr>
          </a:p>
          <a:p>
            <a:endParaRPr lang="ru-RU" dirty="0">
              <a:latin typeface="Comic Sans MS" panose="030F0702030302020204" pitchFamily="66" charset="0"/>
            </a:endParaRPr>
          </a:p>
          <a:p>
            <a:pPr lvl="0"/>
            <a:endParaRPr lang="ru-RU" dirty="0" smtClean="0">
              <a:latin typeface="Comic Sans MS" panose="030F0702030302020204" pitchFamily="66" charset="0"/>
            </a:endParaRPr>
          </a:p>
          <a:p>
            <a:pPr lvl="0"/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33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780" y="554596"/>
            <a:ext cx="10515600" cy="343328"/>
          </a:xfrm>
        </p:spPr>
        <p:txBody>
          <a:bodyPr>
            <a:noAutofit/>
          </a:bodyPr>
          <a:lstStyle/>
          <a:p>
            <a:pPr algn="ctr"/>
            <a:r>
              <a:rPr lang="ru-RU" sz="2500" dirty="0" smtClean="0"/>
              <a:t>Услуги для вашего бизнеса от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SNG Concierge</a:t>
            </a:r>
            <a:r>
              <a:rPr lang="ru-RU" sz="2500" dirty="0" smtClean="0"/>
              <a:t/>
            </a:r>
            <a:br>
              <a:rPr lang="ru-RU" sz="2500" dirty="0" smtClean="0"/>
            </a:b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344" y="1501758"/>
            <a:ext cx="4922726" cy="4363583"/>
          </a:xfrm>
        </p:spPr>
        <p:txBody>
          <a:bodyPr>
            <a:normAutofit/>
          </a:bodyPr>
          <a:lstStyle/>
          <a:p>
            <a:pPr>
              <a:spcBef>
                <a:spcPts val="60"/>
              </a:spcBef>
            </a:pPr>
            <a:r>
              <a:rPr lang="ru-RU" sz="1600" dirty="0" smtClean="0"/>
              <a:t>Инспекция и контроль качества на всех этапах производства</a:t>
            </a:r>
          </a:p>
          <a:p>
            <a:pPr>
              <a:spcBef>
                <a:spcPts val="60"/>
              </a:spcBef>
            </a:pPr>
            <a:r>
              <a:rPr lang="ru-RU" sz="1600" dirty="0" smtClean="0"/>
              <a:t>Производство товаров под своим брендом в Китае, </a:t>
            </a:r>
            <a:r>
              <a:rPr lang="en-US" sz="1600" dirty="0" smtClean="0"/>
              <a:t>OEM, ODM</a:t>
            </a:r>
          </a:p>
          <a:p>
            <a:pPr>
              <a:spcBef>
                <a:spcPts val="60"/>
              </a:spcBef>
            </a:pPr>
            <a:r>
              <a:rPr lang="ru-RU" sz="1600" dirty="0" smtClean="0"/>
              <a:t>Поиск поставщика и товара</a:t>
            </a:r>
          </a:p>
          <a:p>
            <a:pPr marL="284400">
              <a:spcBef>
                <a:spcPts val="60"/>
              </a:spcBef>
            </a:pPr>
            <a:r>
              <a:rPr lang="ru-RU" sz="1600" dirty="0" smtClean="0"/>
              <a:t>Закуп, выкуп товара с торговых площадок Китая: </a:t>
            </a:r>
            <a:r>
              <a:rPr lang="ru-RU" sz="1600" dirty="0" err="1" smtClean="0"/>
              <a:t>Таобао</a:t>
            </a:r>
            <a:r>
              <a:rPr lang="ru-RU" sz="1600" dirty="0" smtClean="0"/>
              <a:t>, </a:t>
            </a:r>
            <a:r>
              <a:rPr lang="ru-RU" sz="1600" dirty="0" err="1" smtClean="0"/>
              <a:t>Алибаба</a:t>
            </a:r>
            <a:endParaRPr lang="en-US" sz="1600" dirty="0" smtClean="0"/>
          </a:p>
          <a:p>
            <a:pPr>
              <a:spcBef>
                <a:spcPts val="60"/>
              </a:spcBef>
            </a:pPr>
            <a:r>
              <a:rPr lang="ru-RU" sz="1600" dirty="0" smtClean="0"/>
              <a:t>Заказ товаров для </a:t>
            </a:r>
            <a:r>
              <a:rPr lang="en-US" sz="1600" dirty="0" smtClean="0"/>
              <a:t>Amazon</a:t>
            </a:r>
            <a:endParaRPr lang="en-US" sz="1600" dirty="0"/>
          </a:p>
          <a:p>
            <a:pPr>
              <a:spcBef>
                <a:spcPts val="60"/>
              </a:spcBef>
            </a:pPr>
            <a:r>
              <a:rPr lang="ru-RU" sz="1600" dirty="0" smtClean="0"/>
              <a:t>Проверка товара и заказ образцов</a:t>
            </a:r>
          </a:p>
          <a:p>
            <a:pPr>
              <a:spcBef>
                <a:spcPts val="60"/>
              </a:spcBef>
            </a:pPr>
            <a:r>
              <a:rPr lang="ru-RU" sz="1600" dirty="0" smtClean="0"/>
              <a:t>Аудит поставщика</a:t>
            </a:r>
          </a:p>
          <a:p>
            <a:pPr>
              <a:spcBef>
                <a:spcPts val="60"/>
              </a:spcBef>
            </a:pPr>
            <a:r>
              <a:rPr lang="ru-RU" sz="1600" dirty="0" smtClean="0"/>
              <a:t>Логистика, карго доставка в Казахстан, Россию, Украину, Киргизию</a:t>
            </a:r>
          </a:p>
          <a:p>
            <a:pPr marL="0" indent="0">
              <a:spcBef>
                <a:spcPts val="60"/>
              </a:spcBef>
              <a:buNone/>
            </a:pPr>
            <a:endParaRPr lang="ru-RU" sz="1600" dirty="0" smtClean="0"/>
          </a:p>
          <a:p>
            <a:pPr>
              <a:spcBef>
                <a:spcPts val="60"/>
              </a:spcBef>
            </a:pP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67633" y="1501758"/>
            <a:ext cx="5428735" cy="314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Консолидация грузов, бесплатное хранение на наших складах до 30 дней бесплатно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 smtClean="0"/>
              <a:t>Таможенное </a:t>
            </a:r>
            <a:r>
              <a:rPr lang="ru-RU" sz="1600" dirty="0"/>
              <a:t>оформление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Финансовые услуги: перевод денег, оплата за товар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Организация бизнес туров, бизнес сопровождение в Китае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Представительские услуги, представление ваших интересов в Китае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Возврат НДС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Страхование груза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Дистанционное посещение фабрик</a:t>
            </a:r>
          </a:p>
          <a:p>
            <a:pPr marL="285750" indent="-2857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Услуги переводчика, переводов</a:t>
            </a:r>
          </a:p>
        </p:txBody>
      </p:sp>
    </p:spTree>
    <p:extLst>
      <p:ext uri="{BB962C8B-B14F-4D97-AF65-F5344CB8AC3E}">
        <p14:creationId xmlns:p14="http://schemas.microsoft.com/office/powerpoint/2010/main" val="318970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3333" y="3287412"/>
            <a:ext cx="2581531" cy="1779373"/>
          </a:xfrm>
        </p:spPr>
        <p:txBody>
          <a:bodyPr>
            <a:normAutofit/>
          </a:bodyPr>
          <a:lstStyle/>
          <a:p>
            <a:pPr lvl="0"/>
            <a:r>
              <a:rPr lang="ru-RU" sz="1800" dirty="0"/>
              <a:t>Авиа</a:t>
            </a:r>
          </a:p>
          <a:p>
            <a:pPr lvl="0"/>
            <a:r>
              <a:rPr lang="ru-RU" sz="1800" dirty="0"/>
              <a:t>5-7 дней</a:t>
            </a:r>
          </a:p>
          <a:p>
            <a:pPr lvl="0"/>
            <a:r>
              <a:rPr lang="ru-RU" sz="1800" dirty="0"/>
              <a:t>Страховка 1-2%</a:t>
            </a:r>
          </a:p>
          <a:p>
            <a:pPr lvl="0"/>
            <a:r>
              <a:rPr lang="ru-RU" sz="1800" dirty="0"/>
              <a:t>Таможня включена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890053" y="3287413"/>
            <a:ext cx="2689652" cy="1779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800" dirty="0"/>
              <a:t>ЖД</a:t>
            </a:r>
          </a:p>
          <a:p>
            <a:pPr lvl="0"/>
            <a:r>
              <a:rPr lang="ru-RU" sz="1800" dirty="0"/>
              <a:t>25-35 дней</a:t>
            </a:r>
          </a:p>
          <a:p>
            <a:pPr lvl="0"/>
            <a:r>
              <a:rPr lang="ru-RU" sz="1800" dirty="0"/>
              <a:t>Страховка 1-2%</a:t>
            </a:r>
          </a:p>
          <a:p>
            <a:pPr lvl="0"/>
            <a:r>
              <a:rPr lang="ru-RU" sz="1800" dirty="0"/>
              <a:t>Таможня включена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43333" y="1553514"/>
            <a:ext cx="25176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Авто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13-18 дней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Страховка 1-2%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Таможня включена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90053" y="1553514"/>
            <a:ext cx="37564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Море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40 дней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Страховка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Таможня включена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54197" y="373613"/>
            <a:ext cx="7078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/>
              <a:t>Карго доставка</a:t>
            </a:r>
            <a:br>
              <a:rPr lang="ru-RU" dirty="0"/>
            </a:br>
            <a:r>
              <a:rPr lang="ru-RU" dirty="0"/>
              <a:t>в Казахстан, Россию, Украину, Киргизию</a:t>
            </a:r>
          </a:p>
        </p:txBody>
      </p:sp>
    </p:spTree>
    <p:extLst>
      <p:ext uri="{BB962C8B-B14F-4D97-AF65-F5344CB8AC3E}">
        <p14:creationId xmlns:p14="http://schemas.microsoft.com/office/powerpoint/2010/main" val="95073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1515"/>
            <a:ext cx="10515600" cy="6234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Преимущества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297" y="878274"/>
            <a:ext cx="10515600" cy="5979726"/>
          </a:xfrm>
        </p:spPr>
        <p:txBody>
          <a:bodyPr>
            <a:normAutofit/>
          </a:bodyPr>
          <a:lstStyle/>
          <a:p>
            <a:r>
              <a:rPr lang="ru-RU" sz="1300" dirty="0" smtClean="0"/>
              <a:t>Страхование грузов</a:t>
            </a:r>
          </a:p>
          <a:p>
            <a:r>
              <a:rPr lang="ru-RU" sz="1300" dirty="0" smtClean="0"/>
              <a:t>Качественная упаковка</a:t>
            </a:r>
          </a:p>
          <a:p>
            <a:r>
              <a:rPr lang="ru-RU" sz="1300" dirty="0" smtClean="0"/>
              <a:t>Финансовые услуги: перевод денег, оплата за товар</a:t>
            </a:r>
          </a:p>
          <a:p>
            <a:r>
              <a:rPr lang="ru-RU" sz="1300" dirty="0" smtClean="0"/>
              <a:t>100 % сохранность грузов</a:t>
            </a:r>
          </a:p>
          <a:p>
            <a:r>
              <a:rPr lang="ru-RU" sz="1300" dirty="0" smtClean="0"/>
              <a:t>Гарантия фиксированной цены</a:t>
            </a:r>
          </a:p>
          <a:p>
            <a:r>
              <a:rPr lang="ru-RU" sz="1300" dirty="0" smtClean="0"/>
              <a:t>Свои склады консолидации товара в </a:t>
            </a:r>
            <a:r>
              <a:rPr lang="ru-RU" sz="1300" dirty="0" err="1" smtClean="0"/>
              <a:t>Иу</a:t>
            </a:r>
            <a:r>
              <a:rPr lang="ru-RU" sz="1300" dirty="0" smtClean="0"/>
              <a:t>, ГЖ, Урумчи, бесплатное хранение на наших складах до 30 дней бесплатно</a:t>
            </a:r>
          </a:p>
          <a:p>
            <a:r>
              <a:rPr lang="ru-RU" sz="1300" dirty="0" smtClean="0"/>
              <a:t>Отлаженная и надежная система работы</a:t>
            </a:r>
          </a:p>
          <a:p>
            <a:r>
              <a:rPr lang="ru-RU" sz="1300" dirty="0" smtClean="0"/>
              <a:t>Стабильная доставка, гарантия сроков. Выплачиваем компенсацию за задержку товара.</a:t>
            </a:r>
          </a:p>
          <a:p>
            <a:r>
              <a:rPr lang="ru-RU" sz="1300" dirty="0" smtClean="0"/>
              <a:t>Оплата за доставку по прибытию товара </a:t>
            </a:r>
          </a:p>
          <a:p>
            <a:r>
              <a:rPr lang="ru-RU" sz="1300" dirty="0" smtClean="0"/>
              <a:t>Экономия нервных клеток</a:t>
            </a:r>
          </a:p>
          <a:p>
            <a:r>
              <a:rPr lang="ru-RU" sz="1300" dirty="0" smtClean="0"/>
              <a:t>Работаем без выходных, всегда на связи</a:t>
            </a:r>
          </a:p>
          <a:p>
            <a:r>
              <a:rPr lang="ru-RU" sz="1300" dirty="0" smtClean="0"/>
              <a:t>Более 12 лет опыта в грузоперевозках, закупе и производстве товаров </a:t>
            </a:r>
          </a:p>
          <a:p>
            <a:r>
              <a:rPr lang="ru-RU" sz="1300" dirty="0" smtClean="0"/>
              <a:t>Лицензия на импорт и экспорт</a:t>
            </a:r>
          </a:p>
          <a:p>
            <a:r>
              <a:rPr lang="ru-RU" sz="1300" dirty="0" smtClean="0"/>
              <a:t>Головной офис в Китае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2351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8378" y="387726"/>
            <a:ext cx="5519352" cy="584007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Запчасти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Упаковочное оборудование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Стройматериалы для объектов строительства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Шахтное оборудование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err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Оборудование</a:t>
            </a: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для нефти и газа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err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Щёковая</a:t>
            </a: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Гираторная</a:t>
            </a: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Конусная, Валковая, Молотковая и Ударная дробилки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Дробильная станция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Шаровая и Трубная мельница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Роликовая дисковая угольная мельница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Стальная футерованная пластиковая композитная труба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PПЭ водопроводная труба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Стальная футерованная PTFE композитная труба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err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Труба</a:t>
            </a: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 резиновой футеровкой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3PE антикоррозийная труба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Керамическая футерованная стальная труба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Дробильное оборудование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Шлифовальное оборудование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Магнитное разделение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Флотационная машина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Загуститель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Буровая установка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Трубы.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ЗИП спецтехники китайских.</a:t>
            </a:r>
            <a:br>
              <a:rPr lang="ru-RU" sz="12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641" y="490701"/>
            <a:ext cx="4017932" cy="613663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Оптовые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поставки мебели из Китая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Мебельные туры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Рекламные сувениры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Электроника и мобильные аксессуары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Путешествия и отдых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Товары для спорта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Новогодние товары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Хозяйственные товары и бытовая химия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Посуда, кухонные принадлежности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Бытовая техника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Товары для школы и офиса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Одежда, спецодежда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Обувь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Носки и нижнее белье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 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фурнитура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Пищевое оборудование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Одежда, производство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материалы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10113" y="18394"/>
            <a:ext cx="2364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Отраслевые решения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40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3143" y="0"/>
            <a:ext cx="9656806" cy="840259"/>
          </a:xfrm>
        </p:spPr>
        <p:txBody>
          <a:bodyPr>
            <a:normAutofit/>
          </a:bodyPr>
          <a:lstStyle/>
          <a:p>
            <a:r>
              <a:rPr lang="ru-RU" sz="3000" b="1" dirty="0" smtClean="0"/>
              <a:t>Краткое </a:t>
            </a:r>
            <a:r>
              <a:rPr lang="ru-RU" sz="3000" b="1" dirty="0"/>
              <a:t>описание процесса работы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735" y="840259"/>
            <a:ext cx="4909752" cy="449785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800" dirty="0"/>
              <a:t> 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Заявка 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Получение сведений о грузе или поиску товара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Подбор производителя, поставщика и предоставление индивидуального просчета </a:t>
            </a:r>
            <a:r>
              <a:rPr lang="ru-RU" sz="1800" dirty="0" smtClean="0"/>
              <a:t>в </a:t>
            </a:r>
            <a:r>
              <a:rPr lang="ru-RU" sz="1800" dirty="0"/>
              <a:t>соответствии с вашими запросами.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Согласование товара.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Составление документа, с описанием продукта.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Просчет логистики.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Подтверждение от клиента.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Согласование деталей и условий</a:t>
            </a:r>
          </a:p>
          <a:p>
            <a:pPr>
              <a:spcBef>
                <a:spcPts val="600"/>
              </a:spcBef>
            </a:pPr>
            <a:r>
              <a:rPr lang="ru-RU" sz="1800" dirty="0"/>
              <a:t>Подписание контракта с </a:t>
            </a:r>
            <a:r>
              <a:rPr lang="ru-RU" sz="1800" dirty="0" smtClean="0"/>
              <a:t>клиентом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23005" y="1141104"/>
            <a:ext cx="6096000" cy="34009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Оплата депозита за товар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Производство товара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Проверка продукта на складе нашей компании, фото и видео отчет для клиента.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Оплата остатка денег за товар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Качественная упаковка и отправка товара до места назначения.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Таможенное оформление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Предоставление документов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Закрытие сделки</a:t>
            </a:r>
          </a:p>
        </p:txBody>
      </p:sp>
    </p:spTree>
    <p:extLst>
      <p:ext uri="{BB962C8B-B14F-4D97-AF65-F5344CB8AC3E}">
        <p14:creationId xmlns:p14="http://schemas.microsoft.com/office/powerpoint/2010/main" val="258798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4141"/>
            <a:ext cx="10515600" cy="681080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/>
              <a:t>Шаблон запроса на поиск товара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5522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300" dirty="0"/>
          </a:p>
          <a:p>
            <a:r>
              <a:rPr lang="ru-RU" sz="1300" dirty="0"/>
              <a:t>Наименование</a:t>
            </a:r>
          </a:p>
          <a:p>
            <a:r>
              <a:rPr lang="ru-RU" sz="1300" dirty="0"/>
              <a:t>Подробное описание товара</a:t>
            </a:r>
          </a:p>
          <a:p>
            <a:r>
              <a:rPr lang="ru-RU" sz="1300" dirty="0"/>
              <a:t>Фотографии</a:t>
            </a:r>
          </a:p>
          <a:p>
            <a:r>
              <a:rPr lang="ru-RU" sz="1300" dirty="0"/>
              <a:t>Количество, от этого будет зависеть цена.</a:t>
            </a:r>
          </a:p>
          <a:p>
            <a:r>
              <a:rPr lang="ru-RU" sz="1300" dirty="0"/>
              <a:t>Нужны ли образцы</a:t>
            </a:r>
          </a:p>
          <a:p>
            <a:r>
              <a:rPr lang="ru-RU" sz="1300" dirty="0"/>
              <a:t>Делали вы уже поиск самостоятельно или через другую </a:t>
            </a:r>
            <a:r>
              <a:rPr lang="ru-RU" sz="1300" dirty="0" smtClean="0"/>
              <a:t>компанию?</a:t>
            </a:r>
            <a:endParaRPr lang="ru-RU" sz="1300" dirty="0"/>
          </a:p>
          <a:p>
            <a:r>
              <a:rPr lang="ru-RU" sz="1300" dirty="0"/>
              <a:t>Занимались ли вы этим? Или только планируете запустить?</a:t>
            </a:r>
          </a:p>
          <a:p>
            <a:r>
              <a:rPr lang="ru-RU" sz="1300" dirty="0"/>
              <a:t>Это тендер?</a:t>
            </a:r>
          </a:p>
          <a:p>
            <a:r>
              <a:rPr lang="ru-RU" sz="1300" dirty="0" smtClean="0"/>
              <a:t>Срок поставки товара </a:t>
            </a:r>
            <a:r>
              <a:rPr lang="ru-RU" sz="1300" dirty="0"/>
              <a:t>в </a:t>
            </a:r>
            <a:r>
              <a:rPr lang="ru-RU" sz="1300" dirty="0" smtClean="0"/>
              <a:t>ваш город?</a:t>
            </a:r>
            <a:endParaRPr lang="ru-RU" sz="1300" dirty="0"/>
          </a:p>
          <a:p>
            <a:r>
              <a:rPr lang="ru-RU" sz="1300" dirty="0"/>
              <a:t>Дополнительная информация, которую нужно учесть</a:t>
            </a:r>
          </a:p>
          <a:p>
            <a:pPr marL="0" indent="0">
              <a:buNone/>
            </a:pPr>
            <a:endParaRPr lang="ru-RU" sz="1300" dirty="0" smtClean="0"/>
          </a:p>
          <a:p>
            <a:pPr marL="0" indent="0">
              <a:buNone/>
            </a:pPr>
            <a:r>
              <a:rPr lang="ru-RU" sz="1300" dirty="0" smtClean="0"/>
              <a:t>Данная </a:t>
            </a:r>
            <a:r>
              <a:rPr lang="ru-RU" sz="1300" dirty="0"/>
              <a:t>информация необходима нам для детальной обработки вашего заказа.</a:t>
            </a:r>
          </a:p>
        </p:txBody>
      </p:sp>
    </p:spTree>
    <p:extLst>
      <p:ext uri="{BB962C8B-B14F-4D97-AF65-F5344CB8AC3E}">
        <p14:creationId xmlns:p14="http://schemas.microsoft.com/office/powerpoint/2010/main" val="287009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1825625"/>
            <a:ext cx="11785840" cy="483015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sz="1200" dirty="0"/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buNone/>
            </a:pPr>
            <a:r>
              <a:rPr lang="ru-RU" sz="1200" dirty="0"/>
              <a:t> </a:t>
            </a:r>
            <a:r>
              <a:rPr lang="ru-RU" sz="1200" dirty="0" smtClean="0"/>
              <a:t>                                                                                                                                                                         </a:t>
            </a:r>
            <a:r>
              <a:rPr lang="en-US" sz="1200" dirty="0" smtClean="0"/>
              <a:t>  </a:t>
            </a:r>
            <a:r>
              <a:rPr lang="ru-RU" sz="1200" dirty="0" smtClean="0"/>
              <a:t>                            </a:t>
            </a:r>
            <a:r>
              <a:rPr lang="en-US" sz="1200" dirty="0" smtClean="0"/>
              <a:t>   </a:t>
            </a:r>
            <a:r>
              <a:rPr lang="ru-RU" sz="1200" dirty="0" smtClean="0"/>
              <a:t>                                                                        </a:t>
            </a:r>
            <a:endParaRPr lang="ru-RU" sz="1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22" y="2529873"/>
            <a:ext cx="1603421" cy="20280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3" y="3701336"/>
            <a:ext cx="3256280" cy="11586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528" y="2402696"/>
            <a:ext cx="1889245" cy="2046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47" y="1888219"/>
            <a:ext cx="2832386" cy="14412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509" y="5025034"/>
            <a:ext cx="3516251" cy="14657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64" y="3329509"/>
            <a:ext cx="2928200" cy="2928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644" y="2594613"/>
            <a:ext cx="3217195" cy="146979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10033" y="433660"/>
            <a:ext cx="78753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500" dirty="0" smtClean="0"/>
              <a:t>Часть наших клиентов</a:t>
            </a:r>
          </a:p>
          <a:p>
            <a:pPr lvl="0" algn="ctr"/>
            <a:r>
              <a:rPr lang="ru-RU" sz="2500" dirty="0" smtClean="0"/>
              <a:t>У них вы можете узнать историю сотрудничества с нами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201639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032" y="507845"/>
            <a:ext cx="11576497" cy="62307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Компания </a:t>
            </a:r>
            <a:r>
              <a:rPr lang="ru-RU" dirty="0"/>
              <a:t>«</a:t>
            </a:r>
            <a:r>
              <a:rPr lang="en-US" dirty="0"/>
              <a:t>SNG TRADE</a:t>
            </a:r>
            <a:r>
              <a:rPr lang="ru-RU" dirty="0"/>
              <a:t>» </a:t>
            </a:r>
          </a:p>
          <a:p>
            <a:pPr marL="0" indent="0" algn="ctr">
              <a:buNone/>
            </a:pPr>
            <a:r>
              <a:rPr lang="ru-RU" dirty="0" smtClean="0"/>
              <a:t>Ваш </a:t>
            </a:r>
            <a:r>
              <a:rPr lang="ru-RU" dirty="0"/>
              <a:t>надежный представитель на территории КНР. </a:t>
            </a:r>
            <a:endParaRPr lang="ru-RU" dirty="0" smtClean="0"/>
          </a:p>
          <a:p>
            <a:pPr marL="0" indent="0" algn="ctr">
              <a:buNone/>
            </a:pPr>
            <a:endParaRPr lang="en-US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en-US" dirty="0" smtClean="0"/>
              <a:t>Address: </a:t>
            </a:r>
            <a:r>
              <a:rPr lang="ru-RU" dirty="0" smtClean="0"/>
              <a:t>38</a:t>
            </a:r>
            <a:r>
              <a:rPr lang="en-US" dirty="0" smtClean="0"/>
              <a:t> </a:t>
            </a:r>
            <a:r>
              <a:rPr lang="en-US" dirty="0" err="1" smtClean="0"/>
              <a:t>zhan</a:t>
            </a:r>
            <a:r>
              <a:rPr lang="en-US" dirty="0" smtClean="0"/>
              <a:t> </a:t>
            </a:r>
            <a:r>
              <a:rPr lang="en-US" dirty="0" err="1" smtClean="0"/>
              <a:t>qian</a:t>
            </a:r>
            <a:r>
              <a:rPr lang="en-US" dirty="0" smtClean="0"/>
              <a:t> road, </a:t>
            </a:r>
            <a:r>
              <a:rPr lang="en-US" dirty="0" err="1" smtClean="0"/>
              <a:t>Liwan</a:t>
            </a:r>
            <a:r>
              <a:rPr lang="en-US" dirty="0" smtClean="0"/>
              <a:t> district, Guangzhou, China</a:t>
            </a:r>
            <a:endParaRPr lang="ru-RU" dirty="0" smtClean="0"/>
          </a:p>
          <a:p>
            <a:pPr marL="0" indent="0" algn="ctr">
              <a:buNone/>
            </a:pPr>
            <a:r>
              <a:rPr lang="en-US" dirty="0" smtClean="0"/>
              <a:t>529, Chang </a:t>
            </a:r>
            <a:r>
              <a:rPr lang="en-US" dirty="0" err="1" smtClean="0"/>
              <a:t>jiang</a:t>
            </a:r>
            <a:r>
              <a:rPr lang="en-US" dirty="0" smtClean="0"/>
              <a:t> road, </a:t>
            </a:r>
            <a:r>
              <a:rPr lang="en-US" dirty="0" err="1" smtClean="0"/>
              <a:t>Hezi</a:t>
            </a:r>
            <a:r>
              <a:rPr lang="en-US" dirty="0" smtClean="0"/>
              <a:t>, Shandong, China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err="1" smtClean="0"/>
              <a:t>Tel</a:t>
            </a:r>
            <a:r>
              <a:rPr lang="en-US" dirty="0" smtClean="0"/>
              <a:t> / </a:t>
            </a:r>
            <a:r>
              <a:rPr lang="en-US" dirty="0" err="1" smtClean="0"/>
              <a:t>whatsapp</a:t>
            </a:r>
            <a:r>
              <a:rPr lang="en-US" dirty="0" smtClean="0"/>
              <a:t>: +86 185 8854 8997</a:t>
            </a:r>
            <a:endParaRPr lang="ru-RU" dirty="0" smtClean="0"/>
          </a:p>
          <a:p>
            <a:pPr marL="0" indent="0" algn="ctr">
              <a:buNone/>
            </a:pPr>
            <a:r>
              <a:rPr lang="en-US" dirty="0" smtClean="0"/>
              <a:t>www.sngtrade.kz</a:t>
            </a:r>
            <a:r>
              <a:rPr lang="ru-RU" dirty="0"/>
              <a:t> </a:t>
            </a:r>
            <a:endParaRPr lang="ru-RU" dirty="0" smtClean="0"/>
          </a:p>
          <a:p>
            <a:pPr marL="0" indent="0" algn="ctr">
              <a:buNone/>
            </a:pPr>
            <a:r>
              <a:rPr lang="en-US" dirty="0" smtClean="0"/>
              <a:t>Instagram: sngtrade.kz</a:t>
            </a: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17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</TotalTime>
  <Words>581</Words>
  <Application>Microsoft Office PowerPoint</Application>
  <PresentationFormat>Широкоэкранный</PresentationFormat>
  <Paragraphs>162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Times New Roman</vt:lpstr>
      <vt:lpstr>Тема Office</vt:lpstr>
      <vt:lpstr>Камеков Азиз Бахтиярович Генеральный директор SNG TRADE  С 2008 года я живу в Китае, закончил Пекинский университет экономики и бизнеса UIBE.  Отлично понимаю менталитет и культуру Китая, что очень быстро помогает решать все вопросы и принимать правильные решения.   Команда профессионалов в сфере логистики, закупа, производства товаров приложат максимум усилий по предоставлению качественных услуг.  Instagram: kamekov.life  </vt:lpstr>
      <vt:lpstr>О компании </vt:lpstr>
      <vt:lpstr>Наши ценности</vt:lpstr>
      <vt:lpstr>Миссия</vt:lpstr>
      <vt:lpstr>Мы в цифрах</vt:lpstr>
      <vt:lpstr>Услуги для вашего бизнеса от  SNG Concierge </vt:lpstr>
      <vt:lpstr>Презентация PowerPoint</vt:lpstr>
      <vt:lpstr>Преимущества </vt:lpstr>
      <vt:lpstr> Запчасти  Упаковочное оборудование Стройматериалы для объектов строительства Шахтное оборудование Оборудование для нефти и газа Щёковая, Гираторная, Конусная, Валковая, Молотковая и Ударная дробилки Дробильная станция Шаровая и Трубная мельница Роликовая дисковая угольная мельница Стальная футерованная пластиковая композитная труба PПЭ водопроводная труба Стальная футерованная PTFE композитная труба Труба с резиновой футеровкой 3PE антикоррозийная труба Керамическая футерованная стальная труба Дробильное оборудование Шлифовальное оборудование Магнитное разделение Флотационная машина Загуститель Буровая установка Трубы. ЗИП спецтехники китайских. </vt:lpstr>
      <vt:lpstr>Краткое описание процесса работы</vt:lpstr>
      <vt:lpstr>Шаблон запроса на поиск товара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Камеков Азиз Бахтиярович Генеральный директор SNG TRADE</dc:title>
  <dc:creator>阿其_Aziz 阿其_Aziz</dc:creator>
  <cp:lastModifiedBy>阿其_Aziz</cp:lastModifiedBy>
  <cp:revision>101</cp:revision>
  <dcterms:created xsi:type="dcterms:W3CDTF">2018-07-12T09:18:59Z</dcterms:created>
  <dcterms:modified xsi:type="dcterms:W3CDTF">2021-09-08T06:10:53Z</dcterms:modified>
</cp:coreProperties>
</file>